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  <p:sldMasterId id="2147483672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embeddedFontLst>
    <p:embeddedFont>
      <p:font typeface="HY견고딕" panose="0203060000010101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9"/>
    <p:restoredTop sz="86528"/>
  </p:normalViewPr>
  <p:slideViewPr>
    <p:cSldViewPr snapToGrid="0">
      <p:cViewPr varScale="1">
        <p:scale>
          <a:sx n="74" d="100"/>
          <a:sy n="74" d="100"/>
        </p:scale>
        <p:origin x="610" y="67"/>
      </p:cViewPr>
      <p:guideLst>
        <p:guide orient="horz" pos="2159"/>
        <p:guide pos="383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25" d="100"/>
        <a:sy n="125" d="100"/>
      </p:scale>
      <p:origin x="0" y="-1661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BC96077-E74C-408E-9656-38377FA9C2D3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C80468C-C977-4458-BD77-B0BDF1C387C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C80468C-C977-4458-BD77-B0BDF1C387CF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2019</a:t>
            </a:r>
            <a:r>
              <a:rPr lang="ko-KR" altLang="en-US"/>
              <a:t>년 </a:t>
            </a:r>
            <a:r>
              <a:rPr lang="en-US" altLang="ko-KR"/>
              <a:t>6</a:t>
            </a:r>
            <a:r>
              <a:rPr lang="ko-KR" altLang="en-US"/>
              <a:t>월 </a:t>
            </a:r>
            <a:r>
              <a:rPr lang="en-US" altLang="ko-KR"/>
              <a:t>13</a:t>
            </a:r>
            <a:r>
              <a:rPr lang="ko-KR" altLang="en-US"/>
              <a:t>일 자료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C80468C-C977-4458-BD77-B0BDF1C387CF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2019</a:t>
            </a:r>
            <a:r>
              <a:rPr lang="ko-KR" altLang="en-US"/>
              <a:t>년 </a:t>
            </a:r>
            <a:r>
              <a:rPr lang="en-US" altLang="ko-KR"/>
              <a:t>6</a:t>
            </a:r>
            <a:r>
              <a:rPr lang="ko-KR" altLang="en-US"/>
              <a:t>월 </a:t>
            </a:r>
            <a:r>
              <a:rPr lang="en-US" altLang="ko-KR"/>
              <a:t>13</a:t>
            </a:r>
            <a:r>
              <a:rPr lang="ko-KR" altLang="en-US"/>
              <a:t>일 자료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C80468C-C977-4458-BD77-B0BDF1C387CF}" type="slidenum">
              <a:rPr lang="ko-KR" altLang="en-US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지금까지 발표를 들어주셔서 감사합니다</a:t>
            </a:r>
            <a:r>
              <a:rPr lang="en-US" altLang="ko-KR"/>
              <a:t>. </a:t>
            </a:r>
            <a:r>
              <a:rPr lang="ko-KR" altLang="en-US"/>
              <a:t>질문 있습니까</a:t>
            </a:r>
            <a:r>
              <a:rPr lang="en-US" altLang="ko-KR"/>
              <a:t>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5553C4B4-5CEF-E343-AB09-68FDFD8ED05E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DC31E-78EA-44B7-9890-56F6CB9AC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FAE416-0C4F-466E-A2EB-509AA4458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D6A9C-5051-48C0-8209-89509442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5F29-7646-4611-BF8A-129905833F25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BDE1C-51B1-4218-8715-5AA9B43C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57443-E324-4FCC-8036-0FA66999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1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D5F0A-ED45-435E-AE62-1E0AE930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B281A5-9E38-4855-8F62-06B2F6FA0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2240EF-1FA7-4CBF-A768-B83487E83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8A62-8314-4545-AEBA-339869E8DCFB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66EE5-1287-4BA6-88D2-05168AA9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7D0B3-F606-4771-A194-04BA90C7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1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EFCB7B-A3BE-420D-8BAF-634FBDE88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DCA6C-B6A5-4E34-AF0D-14FEFB3A2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A14B3F-F071-426D-B501-3CA19527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5056-AF96-4A3F-9631-DA06B01FAB0F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5A2BD-ADD2-4F7E-B3EA-91C8E125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63DED-FDDE-4E6B-BFB6-33D55062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83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6D85F29-7646-4611-BF8A-129905833F25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91F075B-DE88-48DF-AB45-8022CC90636F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55EDF70-2212-4AFB-A790-70259753CEF3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BB0F45C-B9F3-4C9C-BC6B-062F42F75E93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52BD6CD-C429-453D-90D9-0EDC78A52E09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97F3864-B6B5-4051-9C9D-4D0F8DE3AADE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1C07E23-D115-41C1-9138-D9199F97F0DD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E5D17CF-5259-4FAE-AF6D-F599E9A2C0D4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0BAF2-C8ED-4AA4-9435-655AE594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B3CB5-F5C2-47F4-823D-C3F8D4FEE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1E5D2-540D-4489-A3E2-2EF8A369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075B-DE88-48DF-AB45-8022CC90636F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C9D5F-74C9-47F1-A78A-69D1AE56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45701-3302-442F-825E-A026FE1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70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6553B50-323B-4E03-BB63-3DA85292CCA1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AAA8A62-8314-4545-AEBA-339869E8DCFB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6485056-AF96-4A3F-9631-DA06B01FAB0F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B2615-D0C4-4682-9AC4-B9D968B3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91016-0E3D-4449-B48A-6BFB0A4DA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00202-38F5-4A52-91AA-EA40079E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EDF70-2212-4AFB-A790-70259753CEF3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26B0E-8F45-4C51-AFA2-CA6F8763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08A8E-E7D8-4C0E-8129-872E32EE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4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4C411-EFCD-4157-B77D-ACE297B7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4C503-FD12-4F19-9E11-EF697DF34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B4DA70-4194-4E50-A49C-2611105EC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FD7E1C-9186-4C1A-BBE1-A35C0609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0F45C-B9F3-4C9C-BC6B-062F42F75E93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FE409-20A9-4C09-A086-62244ED1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1FA5F-6682-4DE9-A426-E5652D39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2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66D-981C-4495-B02C-CBFFF0D9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A3447-8497-43DD-BA20-B3635C03C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F6E88-B9A1-4557-95B2-8AF084D4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40D9BA-D1E0-484C-92D7-C9A5B9B76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CE460E-3482-44E8-9922-3B2FB5485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0FCCC2-F8E8-48D5-A191-6CDB67FB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D6CD-C429-453D-90D9-0EDC78A52E09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3B70FA-799E-4AE6-9F66-38140019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31094-81A0-49EE-88D9-AC82D5E1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3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C11B-2D2C-4938-9390-9A8548DF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DFA503-1477-4A68-B1FE-D2A9218B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3864-B6B5-4051-9C9D-4D0F8DE3AADE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F61236-3C87-4C13-8C6F-BFC5E47F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90A642-FC86-496D-BD25-EBC93DD8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8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277DCC-422F-47DF-9185-BCB25F22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07E23-D115-41C1-9138-D9199F97F0DD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33BF2E-9106-4E69-9126-7CD4EE1F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C8A8AE-063C-4B25-8BB4-2EB54821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FAA29-31BF-4315-97FC-BC09CA4B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826C5-675B-4E5F-9622-7C5052D3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AE95A-F061-4540-91BF-DDA7660E3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BABE95-027A-4FEB-A5CE-4A058089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17CF-5259-4FAE-AF6D-F599E9A2C0D4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93072-9F8C-487F-8D0E-500B42A6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908AD1-8EB1-49B3-AA77-ACAAB542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7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47C7E-BC7B-4EFE-B9D0-5ACFE08F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81D9F6-6797-4485-B694-94BE52C27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7E82E9-E606-4CBA-9153-155D14C8E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2C12EF-B6E6-41F8-9A85-0A271AC3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3B50-323B-4E03-BB63-3DA85292CCA1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E1481C-F05A-401F-B917-EC555D60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93EA9B-2985-4707-8911-48BBE164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2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546376-C6DD-426F-86D8-A8FF9088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FCC754-F8B3-4FB3-A366-00DFFE7B4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A7D00-A5A7-4B13-A60A-678ADE69E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5EBAD-84BA-40F0-B48A-FDA69891CA08}" type="datetime1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237AF9-8588-43D3-92DF-19AB8372E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72D53-3413-4A7C-B198-F25680186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1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065EBAD-84BA-40F0-B48A-FDA69891CA08}" type="datetime1">
              <a:rPr lang="ko-KR" altLang="en-US"/>
              <a:pPr lvl="0">
                <a:defRPr lang="ko-KR" altLang="en-US"/>
              </a:pPr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blockmedia.co.kr/archives/9415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xpat.or.id/info/hiringhouseholdstaff.html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36075" y="1927545"/>
            <a:ext cx="9892145" cy="3023550"/>
            <a:chOff x="1136074" y="1872038"/>
            <a:chExt cx="9892145" cy="3023550"/>
          </a:xfrm>
        </p:grpSpPr>
        <p:sp>
          <p:nvSpPr>
            <p:cNvPr id="14" name="직사각형 13"/>
            <p:cNvSpPr/>
            <p:nvPr/>
          </p:nvSpPr>
          <p:spPr>
            <a:xfrm>
              <a:off x="1496724" y="2644470"/>
              <a:ext cx="9198551" cy="1569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36074" y="2888962"/>
              <a:ext cx="9892145" cy="1063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ko-KR" alt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/>
                  <a:ea typeface="나눔고딕 ExtraBold"/>
                  <a:cs typeface="Arial"/>
                  <a:sym typeface="Arial"/>
                </a:rPr>
                <a:t>Development of Household </a:t>
              </a:r>
            </a:p>
            <a:p>
              <a:pPr lvl="0" algn="ctr">
                <a:defRPr lang="ko-KR" altLang="en-US"/>
              </a:pPr>
              <a:r>
                <a:rPr lang="ko-KR" alt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/>
                  <a:ea typeface="나눔고딕 ExtraBold"/>
                  <a:cs typeface="Arial"/>
                  <a:sym typeface="Arial"/>
                </a:rPr>
                <a:t>mobile platform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2931439" y="1872038"/>
              <a:ext cx="6329119" cy="406402"/>
              <a:chOff x="3134710" y="1452880"/>
              <a:chExt cx="6329119" cy="406402"/>
            </a:xfrm>
          </p:grpSpPr>
          <p:grpSp>
            <p:nvGrpSpPr>
              <p:cNvPr id="18" name="그룹 17"/>
              <p:cNvGrpSpPr/>
              <p:nvPr/>
            </p:nvGrpSpPr>
            <p:grpSpPr>
              <a:xfrm rot="10800000">
                <a:off x="3529951" y="1452882"/>
                <a:ext cx="5933878" cy="406400"/>
                <a:chOff x="1917700" y="-685800"/>
                <a:chExt cx="4700016" cy="484632"/>
              </a:xfrm>
            </p:grpSpPr>
            <p:sp>
              <p:nvSpPr>
                <p:cNvPr id="21" name="갈매기형 수장 5"/>
                <p:cNvSpPr/>
                <p:nvPr/>
              </p:nvSpPr>
              <p:spPr>
                <a:xfrm>
                  <a:off x="1917700" y="-685800"/>
                  <a:ext cx="484632" cy="484632"/>
                </a:xfrm>
                <a:prstGeom prst="chevron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2160016" y="-685800"/>
                  <a:ext cx="4457700" cy="48463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19" name="갈매기형 수장 5"/>
              <p:cNvSpPr/>
              <p:nvPr/>
            </p:nvSpPr>
            <p:spPr>
              <a:xfrm rot="10800000" flipH="1">
                <a:off x="3134710" y="1452880"/>
                <a:ext cx="611860" cy="406400"/>
              </a:xfrm>
              <a:prstGeom prst="chevron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040718" y="1491906"/>
                <a:ext cx="4583152" cy="336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>
                  <a:defRPr lang="ko-KR" altLang="en-US"/>
                </a:pPr>
                <a:r>
                  <a:rPr lang="en-US" altLang="ko-KR" sz="1600">
                    <a:solidFill>
                      <a:schemeClr val="bg1"/>
                    </a:solidFill>
                    <a:latin typeface="SeoulNamsan CL"/>
                    <a:ea typeface="SeoulNamsan CL"/>
                  </a:rPr>
                  <a:t>KNU &amp; Polije Project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120855" y="4479245"/>
              <a:ext cx="5950290" cy="4163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200">
                  <a:latin typeface="나눔고딕"/>
                  <a:ea typeface="나눔고딕"/>
                </a:rPr>
                <a:t>Team 3</a:t>
              </a:r>
              <a:r>
                <a:rPr lang="ko-KR" altLang="en-US" sz="2200">
                  <a:latin typeface="나눔고딕"/>
                  <a:ea typeface="나눔고딕"/>
                </a:rPr>
                <a:t> </a:t>
              </a:r>
              <a:r>
                <a:rPr lang="en-US" altLang="ko-KR" sz="2200">
                  <a:latin typeface="나눔고딕"/>
                  <a:ea typeface="나눔고딕"/>
                </a:rPr>
                <a:t>: 9220</a:t>
              </a:r>
            </a:p>
          </p:txBody>
        </p: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9479" y="543846"/>
            <a:ext cx="6999646" cy="616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500" b="1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Implementation</a:t>
            </a:r>
            <a:r>
              <a:rPr lang="en-US" altLang="ko-KR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-</a:t>
            </a:r>
            <a:r>
              <a:rPr lang="ko-KR" altLang="en-US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2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hashtag search</a:t>
            </a:r>
          </a:p>
        </p:txBody>
      </p:sp>
      <p:pic>
        <p:nvPicPr>
          <p:cNvPr id="9" name="1. 해시태그 검색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825422" y="1413355"/>
            <a:ext cx="2541155" cy="490079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9479" y="543846"/>
            <a:ext cx="10027029" cy="616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eaLnBrk="1" latinLnBrk="1" hangingPunct="1">
              <a:defRPr lang="ko-KR" altLang="en-US"/>
            </a:pPr>
            <a:r>
              <a:rPr lang="en-US" altLang="ko-KR" sz="3500" b="1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Implementation</a:t>
            </a:r>
            <a:r>
              <a:rPr lang="en-US" altLang="ko-KR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-</a:t>
            </a:r>
            <a:r>
              <a:rPr lang="ko-KR" altLang="en-US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2500" b="0" i="0" kern="1200" spc="5">
                <a:solidFill>
                  <a:srgbClr val="3B3838"/>
                </a:solidFill>
                <a:latin typeface="나눔고딕 ExtraBold"/>
                <a:ea typeface="나눔고딕 ExtraBold"/>
              </a:rPr>
              <a:t>Location based search</a:t>
            </a:r>
          </a:p>
        </p:txBody>
      </p:sp>
      <p:pic>
        <p:nvPicPr>
          <p:cNvPr id="10" name="2. 위치기반 검색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826855" y="1418882"/>
            <a:ext cx="2538289" cy="48952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9479" y="543846"/>
            <a:ext cx="10027029" cy="616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500" b="1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Implementation</a:t>
            </a:r>
            <a:r>
              <a:rPr lang="en-US" altLang="ko-KR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-</a:t>
            </a:r>
            <a:r>
              <a:rPr lang="ko-KR" altLang="en-US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2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Preferred Assistant and Photo</a:t>
            </a:r>
          </a:p>
        </p:txBody>
      </p:sp>
      <p:pic>
        <p:nvPicPr>
          <p:cNvPr id="10" name="3. 선호 조수 및 사진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830154" y="1371600"/>
            <a:ext cx="2562806" cy="494255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9479" y="543846"/>
            <a:ext cx="9857146" cy="616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500" b="1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Implementation</a:t>
            </a:r>
            <a:r>
              <a:rPr lang="en-US" altLang="ko-KR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-</a:t>
            </a:r>
            <a:r>
              <a:rPr lang="ko-KR" altLang="en-US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2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send job suggestion</a:t>
            </a:r>
          </a:p>
        </p:txBody>
      </p:sp>
      <p:pic>
        <p:nvPicPr>
          <p:cNvPr id="9" name="4. 고용제안 보내기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853046" y="1457613"/>
            <a:ext cx="2485907" cy="4794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04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239479" y="543846"/>
            <a:ext cx="10602137" cy="616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500" b="1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Implementation</a:t>
            </a:r>
            <a:r>
              <a:rPr lang="en-US" altLang="ko-KR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-</a:t>
            </a:r>
            <a:r>
              <a:rPr lang="ko-KR" altLang="en-US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2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proposal permission and contact</a:t>
            </a:r>
          </a:p>
        </p:txBody>
      </p:sp>
      <p:pic>
        <p:nvPicPr>
          <p:cNvPr id="3" name="4. 고용제안 보내기">
            <a:hlinkClick r:id="" action="ppaction://media"/>
            <a:extLst>
              <a:ext uri="{FF2B5EF4-FFF2-40B4-BE49-F238E27FC236}">
                <a16:creationId xmlns:a16="http://schemas.microsoft.com/office/drawing/2014/main" id="{BA66EA7F-E299-4753-BDF6-E5C189ACC1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1948" y="1403369"/>
            <a:ext cx="2545982" cy="4910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04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239479" y="543846"/>
            <a:ext cx="6999646" cy="616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500" b="1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Implementation</a:t>
            </a:r>
            <a:r>
              <a:rPr lang="en-US" altLang="ko-KR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-</a:t>
            </a:r>
            <a:r>
              <a:rPr lang="ko-KR" altLang="en-US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2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write review</a:t>
            </a:r>
          </a:p>
        </p:txBody>
      </p:sp>
      <p:pic>
        <p:nvPicPr>
          <p:cNvPr id="10" name="6. 후기 작성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821489" y="1398182"/>
            <a:ext cx="2549022" cy="49159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04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53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  <p:sp>
        <p:nvSpPr>
          <p:cNvPr id="28" name="직사각형 27"/>
          <p:cNvSpPr/>
          <p:nvPr/>
        </p:nvSpPr>
        <p:spPr>
          <a:xfrm>
            <a:off x="383800" y="1215094"/>
            <a:ext cx="11351000" cy="4776131"/>
          </a:xfrm>
          <a:prstGeom prst="rect">
            <a:avLst/>
          </a:prstGeom>
          <a:noFill/>
          <a:ln w="38100">
            <a:solidFill>
              <a:srgbClr val="A0B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6314154"/>
            <a:ext cx="12192000" cy="549028"/>
          </a:xfrm>
          <a:prstGeom prst="rect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407367" y="2225730"/>
            <a:ext cx="7377266" cy="2461320"/>
            <a:chOff x="2267315" y="2149062"/>
            <a:chExt cx="7377266" cy="2461320"/>
          </a:xfrm>
        </p:grpSpPr>
        <p:grpSp>
          <p:nvGrpSpPr>
            <p:cNvPr id="5" name="그룹 4"/>
            <p:cNvGrpSpPr/>
            <p:nvPr/>
          </p:nvGrpSpPr>
          <p:grpSpPr>
            <a:xfrm>
              <a:off x="2267315" y="2407985"/>
              <a:ext cx="7362460" cy="714255"/>
              <a:chOff x="1914890" y="4082936"/>
              <a:chExt cx="7362460" cy="714255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1914890" y="4082936"/>
                <a:ext cx="7362460" cy="714255"/>
                <a:chOff x="2314940" y="1996048"/>
                <a:chExt cx="4317359" cy="71425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2" name="말풍선: 타원형 11"/>
                <p:cNvSpPr/>
                <p:nvPr/>
              </p:nvSpPr>
              <p:spPr>
                <a:xfrm>
                  <a:off x="2314940" y="2153119"/>
                  <a:ext cx="536569" cy="557182"/>
                </a:xfrm>
                <a:prstGeom prst="wedgeEllipseCallout">
                  <a:avLst>
                    <a:gd name="adj1" fmla="val -55340"/>
                    <a:gd name="adj2" fmla="val 843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3" name="사각형: 둥근 모서리 12"/>
                <p:cNvSpPr/>
                <p:nvPr/>
              </p:nvSpPr>
              <p:spPr>
                <a:xfrm>
                  <a:off x="2314942" y="1996048"/>
                  <a:ext cx="4317357" cy="714255"/>
                </a:xfrm>
                <a:prstGeom prst="roundRect">
                  <a:avLst>
                    <a:gd name="adj" fmla="val 3965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3" name="직사각형 2"/>
              <p:cNvSpPr/>
              <p:nvPr/>
            </p:nvSpPr>
            <p:spPr>
              <a:xfrm>
                <a:off x="2200456" y="4131572"/>
                <a:ext cx="6791325" cy="636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라운드 Regular"/>
                    <a:ea typeface="나눔스퀘어라운드 Regular"/>
                  </a:rPr>
                  <a:t>Save time and money because you can find jobs and hire without intermediaries</a:t>
                </a: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2282124" y="3600388"/>
              <a:ext cx="7362457" cy="980257"/>
              <a:chOff x="1914894" y="4082936"/>
              <a:chExt cx="7362457" cy="980257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1914894" y="4082936"/>
                <a:ext cx="7362457" cy="980257"/>
                <a:chOff x="2314942" y="1996048"/>
                <a:chExt cx="4317357" cy="980257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5" name="말풍선: 타원형 24"/>
                <p:cNvSpPr/>
                <p:nvPr/>
              </p:nvSpPr>
              <p:spPr>
                <a:xfrm>
                  <a:off x="2320526" y="2400073"/>
                  <a:ext cx="536569" cy="557182"/>
                </a:xfrm>
                <a:prstGeom prst="wedgeEllipseCallout">
                  <a:avLst>
                    <a:gd name="adj1" fmla="val -55340"/>
                    <a:gd name="adj2" fmla="val 843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26" name="사각형: 둥근 모서리 25"/>
                <p:cNvSpPr/>
                <p:nvPr/>
              </p:nvSpPr>
              <p:spPr>
                <a:xfrm>
                  <a:off x="2314942" y="1996048"/>
                  <a:ext cx="4317357" cy="980257"/>
                </a:xfrm>
                <a:prstGeom prst="roundRect">
                  <a:avLst>
                    <a:gd name="adj" fmla="val 3965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24" name="직사각형 23"/>
              <p:cNvSpPr/>
              <p:nvPr/>
            </p:nvSpPr>
            <p:spPr>
              <a:xfrm>
                <a:off x="2296636" y="4115089"/>
                <a:ext cx="6570850" cy="908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defRPr lang="ko-KR" altLang="en-US"/>
                </a:pPr>
                <a:r>
                  <a:rPr lang="ko-KR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라운드 Regular"/>
                    <a:ea typeface="나눔스퀘어라운드 Regular"/>
                  </a:rPr>
                  <a:t>Users can easily access the service they want, such as reading the information of the household helper, chatting on a 1:1 real-time basis, and writing reviews.</a:t>
                </a:r>
              </a:p>
            </p:txBody>
          </p:sp>
        </p:grpSp>
        <p:pic>
          <p:nvPicPr>
            <p:cNvPr id="27" name="그림 26" descr="벡터그래픽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29600" y="2149062"/>
              <a:ext cx="404695" cy="40469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292196" y="2197189"/>
              <a:ext cx="318934" cy="318934"/>
            </a:xfrm>
            <a:prstGeom prst="rect">
              <a:avLst/>
            </a:prstGeom>
          </p:spPr>
        </p:pic>
        <p:pic>
          <p:nvPicPr>
            <p:cNvPr id="29" name="그림 28" descr="액세서리이(가) 표시된 사진  자동 생성된 설명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857065" y="4263627"/>
              <a:ext cx="346755" cy="346755"/>
            </a:xfrm>
            <a:prstGeom prst="rect">
              <a:avLst/>
            </a:prstGeom>
          </p:spPr>
        </p:pic>
      </p:grpSp>
      <p:sp>
        <p:nvSpPr>
          <p:cNvPr id="54" name="TextBox 7"/>
          <p:cNvSpPr txBox="1"/>
          <p:nvPr/>
        </p:nvSpPr>
        <p:spPr>
          <a:xfrm>
            <a:off x="1239479" y="543846"/>
            <a:ext cx="6999646" cy="616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500" b="1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Exffecting effect</a:t>
            </a:r>
            <a:endParaRPr lang="en-US" altLang="ko-KR" sz="3300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CA7C3D7E-FA71-4FF6-8BFB-727B97A13221}"/>
              </a:ext>
            </a:extLst>
          </p:cNvPr>
          <p:cNvSpPr/>
          <p:nvPr/>
        </p:nvSpPr>
        <p:spPr>
          <a:xfrm>
            <a:off x="3224412" y="2925465"/>
            <a:ext cx="1803400" cy="872052"/>
          </a:xfrm>
          <a:prstGeom prst="wedgeEllipseCallout">
            <a:avLst>
              <a:gd name="adj1" fmla="val -55340"/>
              <a:gd name="adj2" fmla="val 843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1F910CE-C051-43A7-8502-94C6C4978299}"/>
              </a:ext>
            </a:extLst>
          </p:cNvPr>
          <p:cNvSpPr/>
          <p:nvPr/>
        </p:nvSpPr>
        <p:spPr>
          <a:xfrm>
            <a:off x="3129729" y="2484691"/>
            <a:ext cx="6121908" cy="13128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720DFD-ABBB-4720-A802-46CE24B11311}"/>
              </a:ext>
            </a:extLst>
          </p:cNvPr>
          <p:cNvGrpSpPr/>
          <p:nvPr/>
        </p:nvGrpSpPr>
        <p:grpSpPr>
          <a:xfrm>
            <a:off x="3316292" y="2787161"/>
            <a:ext cx="4968866" cy="707886"/>
            <a:chOff x="3488504" y="2749225"/>
            <a:chExt cx="4968866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690966-DE0D-D44F-B2F1-406285123DD5}"/>
                </a:ext>
              </a:extLst>
            </p:cNvPr>
            <p:cNvSpPr txBox="1"/>
            <p:nvPr/>
          </p:nvSpPr>
          <p:spPr>
            <a:xfrm>
              <a:off x="3488504" y="2749225"/>
              <a:ext cx="4968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0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THANK YOU</a:t>
              </a:r>
              <a:endParaRPr kumimoji="1" lang="ko-KR" altLang="en-US" sz="40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48A097-B00B-41E2-AB68-E3BEEB131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3186" y="2777336"/>
              <a:ext cx="651664" cy="651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650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000625" y="561975"/>
            <a:ext cx="2476500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57823" y="-1"/>
            <a:ext cx="1295405" cy="472127"/>
          </a:xfrm>
          <a:prstGeom prst="rect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258752" y="2127378"/>
            <a:ext cx="1737418" cy="2506910"/>
            <a:chOff x="5258750" y="2003482"/>
            <a:chExt cx="1737418" cy="2506910"/>
          </a:xfrm>
        </p:grpSpPr>
        <p:sp>
          <p:nvSpPr>
            <p:cNvPr id="5" name="TextBox 4"/>
            <p:cNvSpPr txBox="1"/>
            <p:nvPr/>
          </p:nvSpPr>
          <p:spPr>
            <a:xfrm>
              <a:off x="5386041" y="2003482"/>
              <a:ext cx="14920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>
                  <a:latin typeface="나눔고딕"/>
                  <a:ea typeface="나눔고딕"/>
                </a:rPr>
                <a:t>Introduction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87351" y="3428534"/>
              <a:ext cx="1477644" cy="360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>
                  <a:latin typeface="나눔고딕"/>
                  <a:ea typeface="나눔고딕"/>
                </a:rPr>
                <a:t>App Design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07197" y="4141060"/>
              <a:ext cx="1577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" name="이등변 삼각형 3"/>
            <p:cNvSpPr>
              <a:spLocks noChangeAspect="1"/>
            </p:cNvSpPr>
            <p:nvPr/>
          </p:nvSpPr>
          <p:spPr>
            <a:xfrm rot="10800000">
              <a:off x="6023998" y="3194868"/>
              <a:ext cx="144000" cy="124138"/>
            </a:xfrm>
            <a:prstGeom prst="triangle">
              <a:avLst>
                <a:gd name="adj" fmla="val 50000"/>
              </a:avLst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이등변 삼각형 10"/>
            <p:cNvSpPr>
              <a:spLocks noChangeAspect="1"/>
            </p:cNvSpPr>
            <p:nvPr/>
          </p:nvSpPr>
          <p:spPr>
            <a:xfrm rot="10800000">
              <a:off x="6023998" y="3907394"/>
              <a:ext cx="144000" cy="124138"/>
            </a:xfrm>
            <a:prstGeom prst="triangle">
              <a:avLst>
                <a:gd name="adj" fmla="val 50000"/>
              </a:avLst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58750" y="2716008"/>
              <a:ext cx="1737418" cy="358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>
                  <a:latin typeface="나눔고딕"/>
                  <a:ea typeface="나눔고딕"/>
                </a:rPr>
                <a:t>Background</a:t>
              </a:r>
            </a:p>
          </p:txBody>
        </p:sp>
        <p:sp>
          <p:nvSpPr>
            <p:cNvPr id="16" name="이등변 삼각형 15"/>
            <p:cNvSpPr>
              <a:spLocks noChangeAspect="1"/>
            </p:cNvSpPr>
            <p:nvPr/>
          </p:nvSpPr>
          <p:spPr>
            <a:xfrm rot="10800000">
              <a:off x="6023997" y="2482342"/>
              <a:ext cx="144000" cy="124138"/>
            </a:xfrm>
            <a:prstGeom prst="triangle">
              <a:avLst>
                <a:gd name="adj" fmla="val 50000"/>
              </a:avLst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ko-KR" altLang="en-US"/>
              <a:pPr lvl="0">
                <a:defRPr lang="ko-KR" altLang="en-US"/>
              </a:pPr>
              <a:t>2</a:t>
            </a:fld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7823" y="6385873"/>
            <a:ext cx="1295405" cy="472127"/>
          </a:xfrm>
          <a:prstGeom prst="rect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53000" y="738934"/>
            <a:ext cx="2440709" cy="54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0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CONTENTS</a:t>
            </a:r>
          </a:p>
        </p:txBody>
      </p:sp>
      <p:sp>
        <p:nvSpPr>
          <p:cNvPr id="20" name="이등변 삼각형 10"/>
          <p:cNvSpPr>
            <a:spLocks noChangeAspect="1"/>
          </p:cNvSpPr>
          <p:nvPr/>
        </p:nvSpPr>
        <p:spPr>
          <a:xfrm rot="10800000">
            <a:off x="6024000" y="4621840"/>
            <a:ext cx="144000" cy="124138"/>
          </a:xfrm>
          <a:prstGeom prst="triangle">
            <a:avLst>
              <a:gd name="adj" fmla="val 50000"/>
            </a:avLst>
          </a:prstGeom>
          <a:solidFill>
            <a:srgbClr val="79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5"/>
          <p:cNvSpPr txBox="1"/>
          <p:nvPr/>
        </p:nvSpPr>
        <p:spPr>
          <a:xfrm>
            <a:off x="5166967" y="4148464"/>
            <a:ext cx="1925030" cy="364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latin typeface="나눔고딕"/>
                <a:ea typeface="나눔고딕"/>
              </a:rPr>
              <a:t>Implementation</a:t>
            </a:r>
          </a:p>
        </p:txBody>
      </p:sp>
      <p:sp>
        <p:nvSpPr>
          <p:cNvPr id="22" name="TextBox 5"/>
          <p:cNvSpPr txBox="1"/>
          <p:nvPr/>
        </p:nvSpPr>
        <p:spPr>
          <a:xfrm>
            <a:off x="5208819" y="4854179"/>
            <a:ext cx="1925030" cy="364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latin typeface="나눔고딕"/>
                <a:ea typeface="나눔고딕"/>
              </a:rPr>
              <a:t>Expecting Effect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457823" y="-1"/>
            <a:ext cx="1295405" cy="6858001"/>
          </a:xfrm>
          <a:prstGeom prst="rect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764593" y="2247203"/>
            <a:ext cx="1494503" cy="0"/>
          </a:xfrm>
          <a:prstGeom prst="line">
            <a:avLst/>
          </a:prstGeom>
          <a:ln w="38100">
            <a:solidFill>
              <a:srgbClr val="A0BEFA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9741148" y="1755960"/>
            <a:ext cx="2286990" cy="1309185"/>
            <a:chOff x="9741148" y="1081918"/>
            <a:chExt cx="1810740" cy="1309185"/>
          </a:xfrm>
        </p:grpSpPr>
        <p:sp>
          <p:nvSpPr>
            <p:cNvPr id="16" name="직사각형 15"/>
            <p:cNvSpPr/>
            <p:nvPr/>
          </p:nvSpPr>
          <p:spPr>
            <a:xfrm>
              <a:off x="9741150" y="1081918"/>
              <a:ext cx="1810737" cy="366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>
                  <a:latin typeface="HY견고딕"/>
                  <a:ea typeface="HY견고딕"/>
                </a:rPr>
                <a:t>Koo Minjeong</a:t>
              </a:r>
              <a:r>
                <a:rPr lang="ko-KR" altLang="en-US">
                  <a:latin typeface="HY견고딕"/>
                  <a:ea typeface="HY견고딕"/>
                </a:rPr>
                <a:t> </a:t>
              </a:r>
              <a:r>
                <a:rPr lang="en-US" altLang="ko-KR">
                  <a:latin typeface="HY견고딕"/>
                  <a:ea typeface="HY견고딕"/>
                </a:rPr>
                <a:t>PL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741148" y="1441418"/>
              <a:ext cx="1789472" cy="949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defTabSz="914400" eaLnBrk="1" latinLnBrk="1" hangingPunct="1">
                <a:defRPr lang="ko-KR" altLang="en-US"/>
              </a:pPr>
              <a:r>
                <a:rPr lang="en-US" altLang="ko-KR" sz="1500" b="0" i="0" kern="1200" spc="5">
                  <a:solidFill>
                    <a:srgbClr val="000000"/>
                  </a:solidFill>
                  <a:latin typeface="나눔고딕"/>
                  <a:ea typeface="나눔고딕"/>
                </a:rPr>
                <a:t>Computer Sience Engineering</a:t>
              </a:r>
            </a:p>
            <a:p>
              <a:pPr lvl="0">
                <a:defRPr lang="ko-KR" altLang="en-US"/>
              </a:pPr>
              <a:endParaRPr lang="en-US" altLang="ko-KR" sz="1200">
                <a:latin typeface="나눔고딕"/>
                <a:ea typeface="나눔고딕"/>
              </a:endParaRPr>
            </a:p>
            <a:p>
              <a:pPr lvl="0">
                <a:defRPr lang="ko-KR" altLang="en-US"/>
              </a:pPr>
              <a:r>
                <a:rPr lang="en-US" altLang="ko-KR" sz="1500">
                  <a:latin typeface="나눔고딕"/>
                  <a:ea typeface="나눔고딕"/>
                </a:rPr>
                <a:t>Backend</a:t>
              </a: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6764593" y="4799668"/>
            <a:ext cx="1494503" cy="0"/>
          </a:xfrm>
          <a:prstGeom prst="line">
            <a:avLst/>
          </a:prstGeom>
          <a:ln w="38100">
            <a:solidFill>
              <a:srgbClr val="A0BEFA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11844" y="3904932"/>
            <a:ext cx="1789472" cy="178947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387188" y="4258893"/>
            <a:ext cx="2523966" cy="358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HY견고딕"/>
                <a:ea typeface="HY견고딕"/>
              </a:rPr>
              <a:t>Choi ahyoung</a:t>
            </a:r>
            <a:r>
              <a:rPr lang="ko-KR" altLang="en-US">
                <a:latin typeface="HY견고딕"/>
                <a:ea typeface="HY견고딕"/>
              </a:rPr>
              <a:t> </a:t>
            </a:r>
            <a:r>
              <a:rPr lang="en-US" altLang="ko-KR">
                <a:latin typeface="HY견고딕"/>
                <a:ea typeface="HY견고딕"/>
              </a:rPr>
              <a:t>CL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87189" y="4618393"/>
            <a:ext cx="1789472" cy="923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500">
                <a:latin typeface="나눔고딕"/>
                <a:ea typeface="나눔고딕"/>
              </a:rPr>
              <a:t>Electronic Sience</a:t>
            </a:r>
          </a:p>
          <a:p>
            <a:pPr lvl="0">
              <a:defRPr lang="ko-KR" altLang="en-US"/>
            </a:pPr>
            <a:r>
              <a:rPr lang="en-US" altLang="ko-KR" sz="1500">
                <a:latin typeface="나눔고딕"/>
                <a:ea typeface="나눔고딕"/>
              </a:rPr>
              <a:t>Engineering</a:t>
            </a:r>
          </a:p>
          <a:p>
            <a:pPr lvl="0">
              <a:defRPr lang="ko-KR" altLang="en-US"/>
            </a:pPr>
            <a:endParaRPr lang="en-US" altLang="ko-KR" sz="1000">
              <a:latin typeface="나눔고딕"/>
              <a:ea typeface="나눔고딕"/>
            </a:endParaRPr>
          </a:p>
          <a:p>
            <a:pPr lvl="0">
              <a:defRPr lang="ko-KR" altLang="en-US"/>
            </a:pPr>
            <a:r>
              <a:rPr lang="en-US" altLang="ko-KR" sz="1500">
                <a:latin typeface="나눔고딕"/>
                <a:ea typeface="나눔고딕"/>
              </a:rPr>
              <a:t>frontend</a:t>
            </a: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3883742" y="3010196"/>
            <a:ext cx="1563330" cy="0"/>
          </a:xfrm>
          <a:prstGeom prst="line">
            <a:avLst/>
          </a:prstGeom>
          <a:ln w="38100">
            <a:solidFill>
              <a:srgbClr val="A0BEFA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222618" y="2115460"/>
            <a:ext cx="1789472" cy="1789472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-571788" y="2529904"/>
            <a:ext cx="2718207" cy="1325816"/>
            <a:chOff x="-85620" y="2240473"/>
            <a:chExt cx="2718207" cy="1325816"/>
          </a:xfrm>
        </p:grpSpPr>
        <p:sp>
          <p:nvSpPr>
            <p:cNvPr id="24" name="직사각형 23"/>
            <p:cNvSpPr/>
            <p:nvPr/>
          </p:nvSpPr>
          <p:spPr>
            <a:xfrm>
              <a:off x="-85620" y="2240473"/>
              <a:ext cx="2718207" cy="363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>
                  <a:latin typeface="HY견고딕"/>
                  <a:ea typeface="HY견고딕"/>
                </a:rPr>
                <a:t>Lee Yongmin</a:t>
              </a:r>
              <a:r>
                <a:rPr lang="ko-KR" altLang="en-US">
                  <a:latin typeface="HY견고딕"/>
                  <a:ea typeface="HY견고딕"/>
                </a:rPr>
                <a:t> </a:t>
              </a:r>
              <a:r>
                <a:rPr lang="en-US" altLang="ko-KR">
                  <a:latin typeface="HY견고딕"/>
                  <a:ea typeface="HY견고딕"/>
                </a:rPr>
                <a:t>TL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0271" y="2609805"/>
              <a:ext cx="1862314" cy="9564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1500">
                  <a:latin typeface="나눔고딕"/>
                  <a:ea typeface="나눔고딕"/>
                </a:rPr>
                <a:t>Computer Sience Engineering</a:t>
              </a:r>
            </a:p>
            <a:p>
              <a:pPr algn="r">
                <a:defRPr lang="ko-KR" altLang="en-US"/>
              </a:pPr>
              <a:endParaRPr lang="en-US" altLang="ko-KR" sz="1200">
                <a:latin typeface="나눔고딕"/>
                <a:ea typeface="나눔고딕"/>
              </a:endParaRPr>
            </a:p>
            <a:p>
              <a:pPr algn="r">
                <a:defRPr lang="ko-KR" altLang="en-US"/>
              </a:pPr>
              <a:r>
                <a:rPr lang="en-US" altLang="ko-KR" sz="1500">
                  <a:latin typeface="나눔고딕"/>
                  <a:ea typeface="나눔고딕"/>
                </a:rPr>
                <a:t>Backend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 flipH="1">
            <a:off x="4114173" y="5204309"/>
            <a:ext cx="1317523" cy="0"/>
          </a:xfrm>
          <a:prstGeom prst="line">
            <a:avLst/>
          </a:prstGeom>
          <a:ln w="38100">
            <a:solidFill>
              <a:srgbClr val="A0BEFA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693411" y="4309573"/>
            <a:ext cx="1789472" cy="1789472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509282" y="4724017"/>
            <a:ext cx="2122361" cy="1322453"/>
            <a:chOff x="524657" y="2240473"/>
            <a:chExt cx="2122361" cy="1322453"/>
          </a:xfrm>
        </p:grpSpPr>
        <p:sp>
          <p:nvSpPr>
            <p:cNvPr id="32" name="직사각형 31"/>
            <p:cNvSpPr/>
            <p:nvPr/>
          </p:nvSpPr>
          <p:spPr>
            <a:xfrm>
              <a:off x="524657" y="2240473"/>
              <a:ext cx="2122361" cy="360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>
                  <a:latin typeface="HY견고딕"/>
                  <a:ea typeface="HY견고딕"/>
                </a:rPr>
                <a:t>Lee Seun</a:t>
              </a:r>
              <a:r>
                <a:rPr lang="ko-KR" altLang="en-US">
                  <a:latin typeface="HY견고딕"/>
                  <a:ea typeface="HY견고딕"/>
                </a:rPr>
                <a:t> </a:t>
              </a:r>
              <a:r>
                <a:rPr lang="en-US" altLang="ko-KR">
                  <a:latin typeface="HY견고딕"/>
                  <a:ea typeface="HY견고딕"/>
                </a:rPr>
                <a:t>ML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1521" y="2609805"/>
              <a:ext cx="2021064" cy="953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1500">
                  <a:latin typeface="나눔고딕"/>
                  <a:ea typeface="나눔고딕"/>
                </a:rPr>
                <a:t>Computer Sience Engineering</a:t>
              </a:r>
            </a:p>
            <a:p>
              <a:pPr algn="r">
                <a:defRPr lang="ko-KR" altLang="en-US"/>
              </a:pPr>
              <a:endParaRPr lang="en-US" altLang="ko-KR" sz="1200">
                <a:latin typeface="나눔고딕"/>
                <a:ea typeface="나눔고딕"/>
              </a:endParaRPr>
            </a:p>
            <a:p>
              <a:pPr algn="r">
                <a:defRPr lang="ko-KR" altLang="en-US"/>
              </a:pPr>
              <a:r>
                <a:rPr lang="en-US" altLang="ko-KR" sz="1500">
                  <a:latin typeface="나눔고딕"/>
                  <a:ea typeface="나눔고딕"/>
                </a:rPr>
                <a:t>UI</a:t>
              </a:r>
              <a:r>
                <a:rPr lang="ko-KR" altLang="en-US" sz="1500">
                  <a:latin typeface="나눔고딕"/>
                  <a:ea typeface="나눔고딕"/>
                </a:rPr>
                <a:t> </a:t>
              </a:r>
              <a:r>
                <a:rPr lang="en-US" altLang="ko-KR" sz="1500">
                  <a:latin typeface="나눔고딕"/>
                  <a:ea typeface="나눔고딕"/>
                </a:rPr>
                <a:t>Design, Document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79583" y="1389397"/>
            <a:ext cx="1251284" cy="589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en-US" altLang="ko-KR" sz="3300" spc="301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40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65805" y="1352467"/>
            <a:ext cx="1789472" cy="1789472"/>
          </a:xfrm>
          <a:prstGeom prst="rect">
            <a:avLst/>
          </a:prstGeom>
        </p:spPr>
      </p:pic>
      <p:sp>
        <p:nvSpPr>
          <p:cNvPr id="43" name="TextBox 35"/>
          <p:cNvSpPr txBox="1"/>
          <p:nvPr/>
        </p:nvSpPr>
        <p:spPr>
          <a:xfrm>
            <a:off x="300447" y="434454"/>
            <a:ext cx="923889" cy="69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01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08233" y="523586"/>
            <a:ext cx="2242126" cy="596900"/>
          </a:xfrm>
          <a:prstGeom prst="rect">
            <a:avLst/>
          </a:prstGeom>
        </p:spPr>
        <p:txBody>
          <a:bodyPr wrap="none"/>
          <a:lstStyle/>
          <a:p>
            <a:pPr>
              <a:defRPr lang="ko-KR" altLang="en-US"/>
            </a:pPr>
            <a:r>
              <a:rPr lang="en-US" altLang="ko-KR" sz="3500">
                <a:latin typeface="나눔고딕"/>
                <a:ea typeface="나눔고딕"/>
              </a:rPr>
              <a:t>Introduction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65840" y="0"/>
            <a:ext cx="1275328" cy="12753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457823" y="-1"/>
            <a:ext cx="1295405" cy="6858001"/>
          </a:xfrm>
          <a:prstGeom prst="rect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764593" y="1389953"/>
            <a:ext cx="1494503" cy="0"/>
          </a:xfrm>
          <a:prstGeom prst="line">
            <a:avLst/>
          </a:prstGeom>
          <a:ln w="38100">
            <a:solidFill>
              <a:srgbClr val="A0BEFA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9452510" y="746310"/>
            <a:ext cx="2936426" cy="1309185"/>
            <a:chOff x="9741147" y="1081918"/>
            <a:chExt cx="2324935" cy="1309185"/>
          </a:xfrm>
        </p:grpSpPr>
        <p:sp>
          <p:nvSpPr>
            <p:cNvPr id="16" name="직사각형 15"/>
            <p:cNvSpPr/>
            <p:nvPr/>
          </p:nvSpPr>
          <p:spPr>
            <a:xfrm>
              <a:off x="9741154" y="1081918"/>
              <a:ext cx="2324928" cy="366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>
                  <a:latin typeface="HY견고딕"/>
                  <a:ea typeface="HY견고딕"/>
                </a:rPr>
                <a:t>Nanang Budi Utomo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741147" y="1441418"/>
              <a:ext cx="1789470" cy="949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defTabSz="914400" eaLnBrk="1" latinLnBrk="1" hangingPunct="1">
                <a:defRPr lang="ko-KR" altLang="en-US"/>
              </a:pPr>
              <a:r>
                <a:rPr lang="en-US" altLang="ko-KR" sz="1500" b="0" i="0" kern="1200" spc="5">
                  <a:solidFill>
                    <a:srgbClr val="000000"/>
                  </a:solidFill>
                  <a:latin typeface="나눔고딕"/>
                  <a:ea typeface="나눔고딕"/>
                </a:rPr>
                <a:t>Computer </a:t>
              </a:r>
            </a:p>
            <a:p>
              <a:pPr marL="0" defTabSz="914400" eaLnBrk="1" latinLnBrk="1" hangingPunct="1">
                <a:defRPr lang="ko-KR" altLang="en-US"/>
              </a:pPr>
              <a:r>
                <a:rPr lang="en-US" altLang="ko-KR" sz="1500" b="0" i="0" kern="1200" spc="5">
                  <a:solidFill>
                    <a:srgbClr val="000000"/>
                  </a:solidFill>
                  <a:latin typeface="나눔고딕"/>
                  <a:ea typeface="나눔고딕"/>
                </a:rPr>
                <a:t>Engineering</a:t>
              </a:r>
            </a:p>
            <a:p>
              <a:pPr lvl="0">
                <a:defRPr lang="ko-KR" altLang="en-US"/>
              </a:pPr>
              <a:endParaRPr lang="en-US" altLang="ko-KR" sz="1200">
                <a:latin typeface="나눔고딕"/>
                <a:ea typeface="나눔고딕"/>
              </a:endParaRPr>
            </a:p>
            <a:p>
              <a:pPr lvl="0">
                <a:defRPr lang="ko-KR" altLang="en-US"/>
              </a:pPr>
              <a:r>
                <a:rPr lang="en-US" altLang="ko-KR" sz="1500">
                  <a:latin typeface="나눔고딕"/>
                  <a:ea typeface="나눔고딕"/>
                </a:rPr>
                <a:t>frontend</a:t>
              </a: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6764593" y="3532843"/>
            <a:ext cx="1494503" cy="0"/>
          </a:xfrm>
          <a:prstGeom prst="line">
            <a:avLst/>
          </a:prstGeom>
          <a:ln w="38100">
            <a:solidFill>
              <a:srgbClr val="A0BEFA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387188" y="2992068"/>
            <a:ext cx="2264194" cy="358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HY견고딕"/>
                <a:ea typeface="HY견고딕"/>
              </a:rPr>
              <a:t>Dedy Bramayadi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87189" y="3351568"/>
            <a:ext cx="1789472" cy="923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500">
                <a:latin typeface="나눔고딕"/>
                <a:ea typeface="나눔고딕"/>
              </a:rPr>
              <a:t>Informatics</a:t>
            </a:r>
          </a:p>
          <a:p>
            <a:pPr lvl="0">
              <a:defRPr lang="ko-KR" altLang="en-US"/>
            </a:pPr>
            <a:r>
              <a:rPr lang="en-US" altLang="ko-KR" sz="1500">
                <a:latin typeface="나눔고딕"/>
                <a:ea typeface="나눔고딕"/>
              </a:rPr>
              <a:t>Management</a:t>
            </a:r>
          </a:p>
          <a:p>
            <a:pPr lvl="0">
              <a:defRPr lang="ko-KR" altLang="en-US"/>
            </a:pPr>
            <a:endParaRPr lang="en-US" altLang="ko-KR" sz="1000">
              <a:latin typeface="나눔고딕"/>
              <a:ea typeface="나눔고딕"/>
            </a:endParaRPr>
          </a:p>
          <a:p>
            <a:pPr>
              <a:defRPr lang="ko-KR" altLang="en-US"/>
            </a:pPr>
            <a:r>
              <a:rPr lang="en-US" altLang="ko-KR" sz="1500">
                <a:latin typeface="나눔고딕"/>
                <a:ea typeface="나눔고딕"/>
              </a:rPr>
              <a:t>UI</a:t>
            </a:r>
            <a:r>
              <a:rPr lang="ko-KR" altLang="en-US" sz="1500">
                <a:latin typeface="나눔고딕"/>
                <a:ea typeface="나눔고딕"/>
              </a:rPr>
              <a:t> </a:t>
            </a:r>
            <a:r>
              <a:rPr lang="en-US" altLang="ko-KR" sz="1500">
                <a:latin typeface="나눔고딕"/>
                <a:ea typeface="나눔고딕"/>
              </a:rPr>
              <a:t>Design</a:t>
            </a: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3883742" y="2543471"/>
            <a:ext cx="1563330" cy="0"/>
          </a:xfrm>
          <a:prstGeom prst="line">
            <a:avLst/>
          </a:prstGeom>
          <a:ln w="38100">
            <a:solidFill>
              <a:srgbClr val="A0BEFA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-307974" y="1967929"/>
            <a:ext cx="3151159" cy="1287889"/>
            <a:chOff x="101994" y="2240473"/>
            <a:chExt cx="3151159" cy="1287889"/>
          </a:xfrm>
        </p:grpSpPr>
        <p:sp>
          <p:nvSpPr>
            <p:cNvPr id="24" name="직사각형 23"/>
            <p:cNvSpPr/>
            <p:nvPr/>
          </p:nvSpPr>
          <p:spPr>
            <a:xfrm>
              <a:off x="101994" y="2240473"/>
              <a:ext cx="2660479" cy="363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>
                  <a:latin typeface="HY견고딕"/>
                  <a:ea typeface="HY견고딕"/>
                </a:rPr>
                <a:t>Husnul Hotimah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90839" y="2571878"/>
              <a:ext cx="1862314" cy="9564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defTabSz="914400" eaLnBrk="1" latinLnBrk="1" hangingPunct="1">
                <a:defRPr lang="ko-KR" altLang="en-US"/>
              </a:pPr>
              <a:r>
                <a:rPr lang="en-US" altLang="ko-KR" sz="1500" b="0" i="0" kern="1200" spc="5">
                  <a:solidFill>
                    <a:srgbClr val="000000"/>
                  </a:solidFill>
                  <a:latin typeface="나눔고딕"/>
                  <a:ea typeface="나눔고딕"/>
                </a:rPr>
                <a:t>Computer Engineering</a:t>
              </a:r>
            </a:p>
            <a:p>
              <a:pPr algn="r">
                <a:defRPr lang="ko-KR" altLang="en-US"/>
              </a:pPr>
              <a:endParaRPr lang="en-US" altLang="ko-KR" sz="1200">
                <a:latin typeface="나눔고딕"/>
                <a:ea typeface="나눔고딕"/>
              </a:endParaRPr>
            </a:p>
            <a:p>
              <a:pPr>
                <a:defRPr lang="ko-KR" altLang="en-US"/>
              </a:pPr>
              <a:r>
                <a:rPr lang="en-US" altLang="ko-KR" sz="1500">
                  <a:latin typeface="나눔고딕"/>
                  <a:ea typeface="나눔고딕"/>
                </a:rPr>
                <a:t>Backend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 flipH="1">
            <a:off x="4114173" y="4804259"/>
            <a:ext cx="1317523" cy="0"/>
          </a:xfrm>
          <a:prstGeom prst="line">
            <a:avLst/>
          </a:prstGeom>
          <a:ln w="38100">
            <a:solidFill>
              <a:srgbClr val="A0BEFA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704977" y="4228717"/>
            <a:ext cx="2064635" cy="1322453"/>
            <a:chOff x="567952" y="2240473"/>
            <a:chExt cx="2064635" cy="1322453"/>
          </a:xfrm>
        </p:grpSpPr>
        <p:sp>
          <p:nvSpPr>
            <p:cNvPr id="32" name="직사각형 31"/>
            <p:cNvSpPr/>
            <p:nvPr/>
          </p:nvSpPr>
          <p:spPr>
            <a:xfrm>
              <a:off x="567952" y="2240473"/>
              <a:ext cx="2064634" cy="360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>
                  <a:latin typeface="HY견고딕"/>
                  <a:ea typeface="HY견고딕"/>
                </a:rPr>
                <a:t>Dhany Rivaldi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1521" y="2609805"/>
              <a:ext cx="2021063" cy="953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 lang="ko-KR" altLang="en-US"/>
              </a:pPr>
              <a:r>
                <a:rPr lang="en-US" altLang="ko-KR" sz="1500">
                  <a:latin typeface="나눔고딕"/>
                  <a:ea typeface="나눔고딕"/>
                </a:rPr>
                <a:t>Informatics</a:t>
              </a:r>
            </a:p>
            <a:p>
              <a:pPr lvl="0" algn="r">
                <a:defRPr lang="ko-KR" altLang="en-US"/>
              </a:pPr>
              <a:r>
                <a:rPr lang="en-US" altLang="ko-KR" sz="1500">
                  <a:latin typeface="나눔고딕"/>
                  <a:ea typeface="나눔고딕"/>
                </a:rPr>
                <a:t>Management</a:t>
              </a:r>
            </a:p>
            <a:p>
              <a:pPr algn="r">
                <a:defRPr lang="ko-KR" altLang="en-US"/>
              </a:pPr>
              <a:endParaRPr lang="en-US" altLang="ko-KR" sz="1200">
                <a:latin typeface="나눔고딕"/>
                <a:ea typeface="나눔고딕"/>
              </a:endParaRPr>
            </a:p>
            <a:p>
              <a:pPr algn="r">
                <a:defRPr lang="ko-KR" altLang="en-US"/>
              </a:pPr>
              <a:r>
                <a:rPr lang="en-US" altLang="ko-KR" sz="1500">
                  <a:latin typeface="나눔고딕"/>
                  <a:ea typeface="나눔고딕"/>
                </a:rPr>
                <a:t>UI</a:t>
              </a:r>
              <a:r>
                <a:rPr lang="ko-KR" altLang="en-US" sz="1500">
                  <a:latin typeface="나눔고딕"/>
                  <a:ea typeface="나눔고딕"/>
                </a:rPr>
                <a:t> </a:t>
              </a:r>
              <a:r>
                <a:rPr lang="en-US" altLang="ko-KR" sz="1500">
                  <a:latin typeface="나눔고딕"/>
                  <a:ea typeface="나눔고딕"/>
                </a:rPr>
                <a:t>Design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79583" y="627397"/>
            <a:ext cx="1251284" cy="589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en-US" altLang="ko-KR" sz="3300" spc="301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40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  <p:sp>
        <p:nvSpPr>
          <p:cNvPr id="43" name="TextBox 35"/>
          <p:cNvSpPr txBox="1"/>
          <p:nvPr/>
        </p:nvSpPr>
        <p:spPr>
          <a:xfrm>
            <a:off x="300447" y="434454"/>
            <a:ext cx="923889" cy="69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01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08233" y="523586"/>
            <a:ext cx="2242126" cy="596900"/>
          </a:xfrm>
          <a:prstGeom prst="rect">
            <a:avLst/>
          </a:prstGeom>
        </p:spPr>
        <p:txBody>
          <a:bodyPr wrap="none"/>
          <a:lstStyle/>
          <a:p>
            <a:pPr>
              <a:defRPr lang="ko-KR" altLang="en-US"/>
            </a:pPr>
            <a:r>
              <a:rPr lang="en-US" altLang="ko-KR" sz="3500">
                <a:latin typeface="나눔고딕"/>
                <a:ea typeface="나눔고딕"/>
              </a:rPr>
              <a:t>Introduction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15261" y="187902"/>
            <a:ext cx="1012851" cy="1008247"/>
          </a:xfrm>
          <a:prstGeom prst="rect">
            <a:avLst/>
          </a:prstGeom>
        </p:spPr>
      </p:pic>
      <p:cxnSp>
        <p:nvCxnSpPr>
          <p:cNvPr id="52" name="직선 연결선 17"/>
          <p:cNvCxnSpPr/>
          <p:nvPr/>
        </p:nvCxnSpPr>
        <p:spPr>
          <a:xfrm>
            <a:off x="6801538" y="5782289"/>
            <a:ext cx="1494503" cy="0"/>
          </a:xfrm>
          <a:prstGeom prst="line">
            <a:avLst/>
          </a:prstGeom>
          <a:ln w="38100">
            <a:solidFill>
              <a:srgbClr val="A0BEFA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19"/>
          <p:cNvSpPr/>
          <p:nvPr/>
        </p:nvSpPr>
        <p:spPr>
          <a:xfrm>
            <a:off x="9843234" y="5231989"/>
            <a:ext cx="2466238" cy="366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HY견고딕"/>
                <a:ea typeface="HY견고딕"/>
              </a:rPr>
              <a:t>Vyan Ary Pratama</a:t>
            </a:r>
          </a:p>
        </p:txBody>
      </p:sp>
      <p:sp>
        <p:nvSpPr>
          <p:cNvPr id="55" name="TextBox 20"/>
          <p:cNvSpPr txBox="1"/>
          <p:nvPr/>
        </p:nvSpPr>
        <p:spPr>
          <a:xfrm>
            <a:off x="9843234" y="5591489"/>
            <a:ext cx="1789472" cy="92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defTabSz="914400" eaLnBrk="1" latinLnBrk="1" hangingPunct="1">
              <a:defRPr lang="ko-KR" altLang="en-US"/>
            </a:pPr>
            <a:r>
              <a:rPr lang="en-US" altLang="ko-KR" sz="1500" b="0" i="0" kern="1200" spc="5">
                <a:solidFill>
                  <a:srgbClr val="000000"/>
                </a:solidFill>
                <a:latin typeface="나눔고딕"/>
                <a:ea typeface="나눔고딕"/>
              </a:rPr>
              <a:t>Computer </a:t>
            </a:r>
          </a:p>
          <a:p>
            <a:pPr marL="0" defTabSz="914400" eaLnBrk="1" latinLnBrk="1" hangingPunct="1">
              <a:defRPr lang="ko-KR" altLang="en-US"/>
            </a:pPr>
            <a:r>
              <a:rPr lang="en-US" altLang="ko-KR" sz="1500" b="0" i="0" kern="1200" spc="5">
                <a:solidFill>
                  <a:srgbClr val="000000"/>
                </a:solidFill>
                <a:latin typeface="나눔고딕"/>
                <a:ea typeface="나눔고딕"/>
              </a:rPr>
              <a:t>Engineering</a:t>
            </a:r>
          </a:p>
          <a:p>
            <a:pPr lvl="0">
              <a:defRPr lang="ko-KR" altLang="en-US"/>
            </a:pPr>
            <a:endParaRPr lang="en-US" altLang="ko-KR" sz="1000">
              <a:latin typeface="나눔고딕"/>
              <a:ea typeface="나눔고딕"/>
            </a:endParaRPr>
          </a:p>
          <a:p>
            <a:pPr lvl="0">
              <a:defRPr lang="ko-KR" altLang="en-US"/>
            </a:pPr>
            <a:r>
              <a:rPr lang="en-US" altLang="ko-KR" sz="1500">
                <a:latin typeface="나눔고딕"/>
                <a:ea typeface="나눔고딕"/>
              </a:rPr>
              <a:t>Backend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9500" y="476247"/>
            <a:ext cx="1893456" cy="1893456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7900843" y="4881707"/>
            <a:ext cx="1818409" cy="1789545"/>
          </a:xfrm>
          <a:prstGeom prst="ellipse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en-US"/>
            </a:pPr>
            <a:endParaRPr lang="en-US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67786" y="3935629"/>
            <a:ext cx="2011424" cy="186913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54289" y="1657205"/>
            <a:ext cx="2017852" cy="1953636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10871" y="2657562"/>
            <a:ext cx="1937904" cy="19274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51057" y="0"/>
            <a:ext cx="1781175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1133476" y="118588"/>
            <a:ext cx="160467" cy="365125"/>
          </a:xfrm>
          <a:prstGeom prst="rtTriangle">
            <a:avLst/>
          </a:prstGeom>
          <a:solidFill>
            <a:srgbClr val="A0B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977712" y="6667500"/>
            <a:ext cx="1781175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197332" y="107001"/>
            <a:ext cx="610867" cy="365125"/>
          </a:xfrm>
        </p:spPr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  <p:sp>
        <p:nvSpPr>
          <p:cNvPr id="5" name="직사각형 4"/>
          <p:cNvSpPr/>
          <p:nvPr/>
        </p:nvSpPr>
        <p:spPr>
          <a:xfrm>
            <a:off x="364051" y="480062"/>
            <a:ext cx="11444848" cy="5880255"/>
          </a:xfrm>
          <a:prstGeom prst="rect">
            <a:avLst/>
          </a:prstGeom>
          <a:noFill/>
          <a:ln w="38100">
            <a:solidFill>
              <a:srgbClr val="A0B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293943" y="110651"/>
            <a:ext cx="1295405" cy="6636699"/>
          </a:xfrm>
          <a:prstGeom prst="rect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flipH="1" flipV="1">
            <a:off x="1134527" y="6381430"/>
            <a:ext cx="160467" cy="365125"/>
          </a:xfrm>
          <a:prstGeom prst="rtTriangle">
            <a:avLst/>
          </a:prstGeom>
          <a:solidFill>
            <a:srgbClr val="A0B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550385" y="575692"/>
            <a:ext cx="923889" cy="698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02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33588" y="1778863"/>
            <a:ext cx="1251284" cy="59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en-US" altLang="ko-KR" sz="3300" spc="302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547848" y="1302628"/>
            <a:ext cx="79307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65845" y="696768"/>
            <a:ext cx="2617355" cy="596900"/>
          </a:xfrm>
          <a:prstGeom prst="rect">
            <a:avLst/>
          </a:prstGeom>
        </p:spPr>
        <p:txBody>
          <a:bodyPr wrap="none"/>
          <a:lstStyle/>
          <a:p>
            <a:pPr>
              <a:defRPr lang="ko-KR" altLang="en-US"/>
            </a:pPr>
            <a:r>
              <a:rPr lang="en-US" altLang="ko-KR" sz="3500">
                <a:latin typeface="나눔고딕"/>
                <a:ea typeface="나눔고딕"/>
              </a:rPr>
              <a:t>Background</a:t>
            </a:r>
          </a:p>
        </p:txBody>
      </p:sp>
      <p:sp>
        <p:nvSpPr>
          <p:cNvPr id="52" name="직사각형 7"/>
          <p:cNvSpPr/>
          <p:nvPr/>
        </p:nvSpPr>
        <p:spPr>
          <a:xfrm>
            <a:off x="3563858" y="5875586"/>
            <a:ext cx="7019615" cy="28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* source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: 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  <a:hlinkClick r:id="rId4"/>
              </a:rPr>
              <a:t>https://www.blockmedia.co.kr/archives/94155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53" name="그림 9" descr="스크린샷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b="17100"/>
          <a:stretch>
            <a:fillRect/>
          </a:stretch>
        </p:blipFill>
        <p:spPr>
          <a:xfrm>
            <a:off x="3817462" y="1579862"/>
            <a:ext cx="6589479" cy="42466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51057" y="0"/>
            <a:ext cx="1781175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1133476" y="118588"/>
            <a:ext cx="160467" cy="365125"/>
          </a:xfrm>
          <a:prstGeom prst="rtTriangle">
            <a:avLst/>
          </a:prstGeom>
          <a:solidFill>
            <a:srgbClr val="A0B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977712" y="6667500"/>
            <a:ext cx="1781175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197332" y="107001"/>
            <a:ext cx="610867" cy="365125"/>
          </a:xfrm>
        </p:spPr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  <p:sp>
        <p:nvSpPr>
          <p:cNvPr id="5" name="직사각형 4"/>
          <p:cNvSpPr/>
          <p:nvPr/>
        </p:nvSpPr>
        <p:spPr>
          <a:xfrm>
            <a:off x="364051" y="480062"/>
            <a:ext cx="11444848" cy="5880255"/>
          </a:xfrm>
          <a:prstGeom prst="rect">
            <a:avLst/>
          </a:prstGeom>
          <a:noFill/>
          <a:ln w="38100">
            <a:solidFill>
              <a:srgbClr val="A0B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293943" y="110651"/>
            <a:ext cx="1295405" cy="6636699"/>
          </a:xfrm>
          <a:prstGeom prst="rect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flipH="1" flipV="1">
            <a:off x="1134527" y="6381430"/>
            <a:ext cx="160467" cy="365125"/>
          </a:xfrm>
          <a:prstGeom prst="rtTriangle">
            <a:avLst/>
          </a:prstGeom>
          <a:solidFill>
            <a:srgbClr val="A0B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550385" y="575692"/>
            <a:ext cx="923889" cy="698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02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33588" y="1778863"/>
            <a:ext cx="1251284" cy="59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en-US" altLang="ko-KR" sz="3300" spc="302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547848" y="1302628"/>
            <a:ext cx="79307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65845" y="696768"/>
            <a:ext cx="2617355" cy="596900"/>
          </a:xfrm>
          <a:prstGeom prst="rect">
            <a:avLst/>
          </a:prstGeom>
        </p:spPr>
        <p:txBody>
          <a:bodyPr wrap="none"/>
          <a:lstStyle/>
          <a:p>
            <a:pPr>
              <a:defRPr lang="ko-KR" altLang="en-US"/>
            </a:pPr>
            <a:r>
              <a:rPr lang="en-US" altLang="ko-KR" sz="3500">
                <a:latin typeface="나눔고딕"/>
                <a:ea typeface="나눔고딕"/>
              </a:rPr>
              <a:t>Background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4967" y="1424618"/>
            <a:ext cx="6344683" cy="4337532"/>
          </a:xfrm>
          <a:prstGeom prst="rect">
            <a:avLst/>
          </a:prstGeom>
        </p:spPr>
      </p:pic>
      <p:sp>
        <p:nvSpPr>
          <p:cNvPr id="55" name="직사각형 7"/>
          <p:cNvSpPr/>
          <p:nvPr/>
        </p:nvSpPr>
        <p:spPr>
          <a:xfrm>
            <a:off x="3563858" y="5875586"/>
            <a:ext cx="7019615" cy="28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* source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: 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  <a:hlinkClick r:id="rId5"/>
              </a:rPr>
              <a:t>https://www.expat.or.id/info/hiringhouseholdstaff.html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03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9479" y="543846"/>
            <a:ext cx="6999646" cy="616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500">
                <a:latin typeface="나눔고딕"/>
                <a:ea typeface="나눔고딕"/>
              </a:rPr>
              <a:t>App Design</a:t>
            </a:r>
            <a:r>
              <a:rPr lang="en-US" altLang="ko-KR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-</a:t>
            </a:r>
            <a:r>
              <a:rPr lang="ko-KR" altLang="en-US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2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Use Case Diagram</a:t>
            </a:r>
          </a:p>
        </p:txBody>
      </p:sp>
      <p:sp>
        <p:nvSpPr>
          <p:cNvPr id="53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  <p:sp>
        <p:nvSpPr>
          <p:cNvPr id="28" name="직사각형 27"/>
          <p:cNvSpPr/>
          <p:nvPr/>
        </p:nvSpPr>
        <p:spPr>
          <a:xfrm>
            <a:off x="383800" y="1215094"/>
            <a:ext cx="11351000" cy="4776131"/>
          </a:xfrm>
          <a:prstGeom prst="rect">
            <a:avLst/>
          </a:prstGeom>
          <a:noFill/>
          <a:ln w="38100">
            <a:solidFill>
              <a:srgbClr val="A0B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6314154"/>
            <a:ext cx="12192000" cy="549028"/>
          </a:xfrm>
          <a:prstGeom prst="rect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9" name="그림 8" descr="텍스트, 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14220" t="21850" r="20700" b="25410"/>
          <a:stretch>
            <a:fillRect/>
          </a:stretch>
        </p:blipFill>
        <p:spPr>
          <a:xfrm>
            <a:off x="1491760" y="1545101"/>
            <a:ext cx="9135079" cy="4116115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424998" y="4064577"/>
            <a:ext cx="1197840" cy="27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/>
            </a:pPr>
            <a:r>
              <a:rPr lang="en-US" altLang="ko-KR" sz="1500">
                <a:solidFill>
                  <a:schemeClr val="tx1"/>
                </a:solidFill>
              </a:rPr>
              <a:t>Costomer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494694" y="4067754"/>
            <a:ext cx="1197840" cy="27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/>
            </a:pPr>
            <a:r>
              <a:rPr lang="en-US" altLang="ko-KR" sz="1500">
                <a:solidFill>
                  <a:schemeClr val="tx1"/>
                </a:solidFill>
              </a:rPr>
              <a:t>Buddy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241511" y="2260022"/>
            <a:ext cx="736022" cy="216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/>
            </a:pPr>
            <a:endParaRPr lang="en-US"/>
          </a:p>
        </p:txBody>
      </p:sp>
      <p:sp>
        <p:nvSpPr>
          <p:cNvPr id="59" name="직사각형 58"/>
          <p:cNvSpPr/>
          <p:nvPr/>
        </p:nvSpPr>
        <p:spPr>
          <a:xfrm>
            <a:off x="4016375" y="2874241"/>
            <a:ext cx="1197841" cy="20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/>
            </a:pPr>
            <a:endParaRPr lang="en-US"/>
          </a:p>
        </p:txBody>
      </p:sp>
      <p:sp>
        <p:nvSpPr>
          <p:cNvPr id="60" name="직사각형 59"/>
          <p:cNvSpPr/>
          <p:nvPr/>
        </p:nvSpPr>
        <p:spPr>
          <a:xfrm>
            <a:off x="3999345" y="3552824"/>
            <a:ext cx="1168977" cy="216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/>
            </a:pPr>
            <a:endParaRPr lang="en-US"/>
          </a:p>
        </p:txBody>
      </p:sp>
      <p:sp>
        <p:nvSpPr>
          <p:cNvPr id="61" name="직사각형 60"/>
          <p:cNvSpPr/>
          <p:nvPr/>
        </p:nvSpPr>
        <p:spPr>
          <a:xfrm>
            <a:off x="4203989" y="4211782"/>
            <a:ext cx="822613" cy="216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/>
            </a:pPr>
            <a:endParaRPr lang="en-US"/>
          </a:p>
        </p:txBody>
      </p:sp>
      <p:sp>
        <p:nvSpPr>
          <p:cNvPr id="62" name="직사각형 61"/>
          <p:cNvSpPr/>
          <p:nvPr/>
        </p:nvSpPr>
        <p:spPr>
          <a:xfrm>
            <a:off x="3845501" y="4836968"/>
            <a:ext cx="1486476" cy="173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/>
            </a:pPr>
            <a:endParaRPr lang="en-US"/>
          </a:p>
        </p:txBody>
      </p:sp>
      <p:sp>
        <p:nvSpPr>
          <p:cNvPr id="63" name="직사각형 62"/>
          <p:cNvSpPr/>
          <p:nvPr/>
        </p:nvSpPr>
        <p:spPr>
          <a:xfrm>
            <a:off x="6827982" y="3292186"/>
            <a:ext cx="1111249" cy="252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/>
            </a:pPr>
            <a:endParaRPr lang="en-US"/>
          </a:p>
        </p:txBody>
      </p:sp>
      <p:sp>
        <p:nvSpPr>
          <p:cNvPr id="64" name="직사각형 63"/>
          <p:cNvSpPr/>
          <p:nvPr/>
        </p:nvSpPr>
        <p:spPr>
          <a:xfrm>
            <a:off x="6789595" y="3870036"/>
            <a:ext cx="1154545" cy="216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/>
            </a:pPr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934113" y="2182668"/>
            <a:ext cx="1371022" cy="38965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500">
                <a:latin typeface="맑은 고딕"/>
                <a:ea typeface="맑은 고딕"/>
                <a:cs typeface="맑은 고딕"/>
              </a:rPr>
              <a:t>search buddy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38889" y="2849418"/>
            <a:ext cx="1371022" cy="38965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500">
                <a:latin typeface="맑은 고딕"/>
                <a:ea typeface="맑은 고딕"/>
                <a:cs typeface="맑은 고딕"/>
              </a:rPr>
              <a:t>read profile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5280602" y="1754909"/>
            <a:ext cx="1515340" cy="20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/>
            </a:pPr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608658" y="1666874"/>
            <a:ext cx="3102842" cy="533977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500">
                <a:latin typeface="맑은 고딕"/>
                <a:ea typeface="맑은 고딕"/>
                <a:cs typeface="맑은 고딕"/>
              </a:rPr>
              <a:t>matching household application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001654" y="3486150"/>
            <a:ext cx="1371023" cy="38965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500">
                <a:latin typeface="맑은 고딕"/>
                <a:ea typeface="맑은 고딕"/>
                <a:cs typeface="맑은 고딕"/>
              </a:rPr>
              <a:t>job proposal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010313" y="4133849"/>
            <a:ext cx="1371023" cy="38965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500">
                <a:latin typeface="맑은 고딕"/>
                <a:ea typeface="맑은 고딕"/>
                <a:cs typeface="맑은 고딕"/>
              </a:rPr>
              <a:t>1 : 1 contact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962688" y="4781550"/>
            <a:ext cx="1515342" cy="38965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500">
                <a:latin typeface="맑은 고딕"/>
                <a:ea typeface="맑은 고딕"/>
                <a:cs typeface="맑은 고딕"/>
              </a:rPr>
              <a:t>write a review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637194" y="3234170"/>
            <a:ext cx="1601933" cy="38965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500">
                <a:latin typeface="맑은 고딕"/>
                <a:ea typeface="맑은 고딕"/>
                <a:cs typeface="맑은 고딕"/>
              </a:rPr>
              <a:t>proposal refusal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640657" y="3790372"/>
            <a:ext cx="1601933" cy="38965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500">
                <a:latin typeface="맑은 고딕"/>
                <a:ea typeface="맑은 고딕"/>
                <a:cs typeface="맑은 고딕"/>
              </a:rPr>
              <a:t>proposal accept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03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9479" y="543846"/>
            <a:ext cx="6999646" cy="616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500" b="1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App Design</a:t>
            </a:r>
            <a:r>
              <a:rPr lang="en-US" altLang="ko-KR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-</a:t>
            </a:r>
            <a:r>
              <a:rPr lang="ko-KR" altLang="en-US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2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System Architecture</a:t>
            </a:r>
          </a:p>
        </p:txBody>
      </p:sp>
      <p:sp>
        <p:nvSpPr>
          <p:cNvPr id="53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pPr lvl="0">
              <a:defRPr lang="ko-KR" altLang="en-US"/>
            </a:pPr>
            <a:fld id="{21A475EC-3ABF-4889-8F11-D7C5881CC52C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  <p:sp>
        <p:nvSpPr>
          <p:cNvPr id="28" name="직사각형 27"/>
          <p:cNvSpPr/>
          <p:nvPr/>
        </p:nvSpPr>
        <p:spPr>
          <a:xfrm>
            <a:off x="383800" y="1215094"/>
            <a:ext cx="11351000" cy="4776131"/>
          </a:xfrm>
          <a:prstGeom prst="rect">
            <a:avLst/>
          </a:prstGeom>
          <a:noFill/>
          <a:ln w="38100">
            <a:solidFill>
              <a:srgbClr val="A0B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000">
              <a:latin typeface="나눔바른고딕"/>
              <a:ea typeface="나눔바른고딕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6314154"/>
            <a:ext cx="12192000" cy="549028"/>
          </a:xfrm>
          <a:prstGeom prst="rect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000">
              <a:latin typeface="나눔바른고딕"/>
              <a:ea typeface="나눔바른고딕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4962809" y="1410008"/>
            <a:ext cx="1835490" cy="511138"/>
            <a:chOff x="345745" y="1943895"/>
            <a:chExt cx="1835490" cy="603329"/>
          </a:xfrm>
        </p:grpSpPr>
        <p:sp>
          <p:nvSpPr>
            <p:cNvPr id="61" name="사각형: 둥근 모서리 60"/>
            <p:cNvSpPr/>
            <p:nvPr/>
          </p:nvSpPr>
          <p:spPr>
            <a:xfrm>
              <a:off x="345745" y="1943895"/>
              <a:ext cx="1835490" cy="459767"/>
            </a:xfrm>
            <a:prstGeom prst="roundRect">
              <a:avLst>
                <a:gd name="adj" fmla="val 50000"/>
              </a:avLst>
            </a:prstGeom>
            <a:solidFill>
              <a:srgbClr val="6FADA2"/>
            </a:solidFill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endParaRPr lang="ko-KR" altLang="en-US" sz="1200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45744" y="2013864"/>
              <a:ext cx="1835489" cy="326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200" b="1">
                  <a:solidFill>
                    <a:schemeClr val="bg1"/>
                  </a:solidFill>
                  <a:latin typeface="나눔바른고딕"/>
                  <a:ea typeface="나눔바른고딕"/>
                </a:rPr>
                <a:t>Node.js</a:t>
              </a:r>
              <a:endParaRPr lang="ko-KR" altLang="en-US" sz="12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1192052" y="2301003"/>
              <a:ext cx="142875" cy="246221"/>
            </a:xfrm>
            <a:custGeom>
              <a:avLst/>
              <a:gdLst>
                <a:gd name="connsiteX0" fmla="*/ 0 w 142875"/>
                <a:gd name="connsiteY0" fmla="*/ 0 h 180975"/>
                <a:gd name="connsiteX1" fmla="*/ 76200 w 142875"/>
                <a:gd name="connsiteY1" fmla="*/ 180975 h 180975"/>
                <a:gd name="connsiteX2" fmla="*/ 142875 w 142875"/>
                <a:gd name="connsiteY2" fmla="*/ 0 h 180975"/>
                <a:gd name="connsiteX3" fmla="*/ 0 w 142875"/>
                <a:gd name="connsiteY3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80975">
                  <a:moveTo>
                    <a:pt x="0" y="0"/>
                  </a:moveTo>
                  <a:lnTo>
                    <a:pt x="76200" y="180975"/>
                  </a:lnTo>
                  <a:lnTo>
                    <a:pt x="1428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DA2"/>
            </a:solidFill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endParaRPr lang="ko-KR" altLang="en-US" sz="1000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1276202" y="1959484"/>
            <a:ext cx="1492029" cy="37628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사각형: 둥근 모서리 68"/>
          <p:cNvSpPr/>
          <p:nvPr/>
        </p:nvSpPr>
        <p:spPr>
          <a:xfrm>
            <a:off x="3969660" y="1966679"/>
            <a:ext cx="3821790" cy="3762880"/>
          </a:xfrm>
          <a:prstGeom prst="roundRect">
            <a:avLst>
              <a:gd name="adj" fmla="val 871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0" name="사각형: 둥근 모서리 69"/>
          <p:cNvSpPr/>
          <p:nvPr/>
        </p:nvSpPr>
        <p:spPr>
          <a:xfrm>
            <a:off x="9189711" y="1959484"/>
            <a:ext cx="1492029" cy="37628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>
            <a:off x="9017980" y="1412804"/>
            <a:ext cx="1835490" cy="511138"/>
            <a:chOff x="345745" y="1943895"/>
            <a:chExt cx="1835490" cy="603329"/>
          </a:xfrm>
        </p:grpSpPr>
        <p:sp>
          <p:nvSpPr>
            <p:cNvPr id="72" name="사각형: 둥근 모서리 71"/>
            <p:cNvSpPr/>
            <p:nvPr/>
          </p:nvSpPr>
          <p:spPr>
            <a:xfrm>
              <a:off x="345745" y="1943895"/>
              <a:ext cx="1835490" cy="459767"/>
            </a:xfrm>
            <a:prstGeom prst="roundRect">
              <a:avLst>
                <a:gd name="adj" fmla="val 50000"/>
              </a:avLst>
            </a:prstGeom>
            <a:solidFill>
              <a:srgbClr val="6FADA2"/>
            </a:solidFill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endParaRPr lang="ko-KR" altLang="en-US" sz="1200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45744" y="2013864"/>
              <a:ext cx="1835489" cy="326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200" b="1">
                  <a:solidFill>
                    <a:schemeClr val="bg1"/>
                  </a:solidFill>
                  <a:latin typeface="나눔바른고딕"/>
                  <a:ea typeface="나눔바른고딕"/>
                </a:rPr>
                <a:t>MongoDB</a:t>
              </a:r>
              <a:endParaRPr lang="ko-KR" altLang="en-US" sz="12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1192052" y="2301003"/>
              <a:ext cx="142875" cy="246221"/>
            </a:xfrm>
            <a:custGeom>
              <a:avLst/>
              <a:gdLst>
                <a:gd name="connsiteX0" fmla="*/ 0 w 142875"/>
                <a:gd name="connsiteY0" fmla="*/ 0 h 180975"/>
                <a:gd name="connsiteX1" fmla="*/ 76200 w 142875"/>
                <a:gd name="connsiteY1" fmla="*/ 180975 h 180975"/>
                <a:gd name="connsiteX2" fmla="*/ 142875 w 142875"/>
                <a:gd name="connsiteY2" fmla="*/ 0 h 180975"/>
                <a:gd name="connsiteX3" fmla="*/ 0 w 142875"/>
                <a:gd name="connsiteY3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80975">
                  <a:moveTo>
                    <a:pt x="0" y="0"/>
                  </a:moveTo>
                  <a:lnTo>
                    <a:pt x="76200" y="180975"/>
                  </a:lnTo>
                  <a:lnTo>
                    <a:pt x="1428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DA2"/>
            </a:solidFill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endParaRPr lang="ko-KR" altLang="en-US" sz="1000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104470" y="1410008"/>
            <a:ext cx="1835490" cy="511138"/>
            <a:chOff x="345745" y="1943895"/>
            <a:chExt cx="1835490" cy="603329"/>
          </a:xfrm>
        </p:grpSpPr>
        <p:sp>
          <p:nvSpPr>
            <p:cNvPr id="76" name="사각형: 둥근 모서리 75"/>
            <p:cNvSpPr/>
            <p:nvPr/>
          </p:nvSpPr>
          <p:spPr>
            <a:xfrm>
              <a:off x="345745" y="1943895"/>
              <a:ext cx="1835490" cy="459767"/>
            </a:xfrm>
            <a:prstGeom prst="roundRect">
              <a:avLst>
                <a:gd name="adj" fmla="val 50000"/>
              </a:avLst>
            </a:prstGeom>
            <a:solidFill>
              <a:srgbClr val="6FADA2"/>
            </a:solidFill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endParaRPr lang="ko-KR" altLang="en-US" sz="1200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45745" y="2013864"/>
              <a:ext cx="1835489" cy="326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200" b="1">
                  <a:solidFill>
                    <a:schemeClr val="bg1"/>
                  </a:solidFill>
                  <a:latin typeface="나눔바른고딕"/>
                  <a:ea typeface="나눔바른고딕"/>
                </a:rPr>
                <a:t>Android Studio</a:t>
              </a:r>
              <a:endParaRPr lang="ko-KR" altLang="en-US" sz="1200" b="1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1192052" y="2301003"/>
              <a:ext cx="142875" cy="246221"/>
            </a:xfrm>
            <a:custGeom>
              <a:avLst/>
              <a:gdLst>
                <a:gd name="connsiteX0" fmla="*/ 0 w 142875"/>
                <a:gd name="connsiteY0" fmla="*/ 0 h 180975"/>
                <a:gd name="connsiteX1" fmla="*/ 76200 w 142875"/>
                <a:gd name="connsiteY1" fmla="*/ 180975 h 180975"/>
                <a:gd name="connsiteX2" fmla="*/ 142875 w 142875"/>
                <a:gd name="connsiteY2" fmla="*/ 0 h 180975"/>
                <a:gd name="connsiteX3" fmla="*/ 0 w 142875"/>
                <a:gd name="connsiteY3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80975">
                  <a:moveTo>
                    <a:pt x="0" y="0"/>
                  </a:moveTo>
                  <a:lnTo>
                    <a:pt x="76200" y="180975"/>
                  </a:lnTo>
                  <a:lnTo>
                    <a:pt x="1428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DA2"/>
            </a:solidFill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endParaRPr lang="ko-KR" altLang="en-US" sz="1000">
                <a:solidFill>
                  <a:schemeClr val="bg1"/>
                </a:solidFill>
                <a:latin typeface="나눔바른고딕"/>
                <a:ea typeface="나눔바른고딕"/>
              </a:endParaRPr>
            </a:p>
          </p:txBody>
        </p:sp>
      </p:grpSp>
      <p:sp>
        <p:nvSpPr>
          <p:cNvPr id="79" name="사각형: 둥근 모서리 78"/>
          <p:cNvSpPr/>
          <p:nvPr/>
        </p:nvSpPr>
        <p:spPr>
          <a:xfrm>
            <a:off x="1478302" y="2747968"/>
            <a:ext cx="1113965" cy="891827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APP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sp>
        <p:nvSpPr>
          <p:cNvPr id="80" name="사각형: 둥근 모서리 79"/>
          <p:cNvSpPr/>
          <p:nvPr/>
        </p:nvSpPr>
        <p:spPr>
          <a:xfrm>
            <a:off x="1474759" y="4663129"/>
            <a:ext cx="1113965" cy="891827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Transport Module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46835" y="2108443"/>
            <a:ext cx="13449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500">
                <a:solidFill>
                  <a:schemeClr val="accent1">
                    <a:lumMod val="50000"/>
                  </a:schemeClr>
                </a:solidFill>
                <a:latin typeface="나눔스퀘어라운드 Bold"/>
                <a:ea typeface="나눔스퀘어라운드 Bold"/>
              </a:rPr>
              <a:t>CLIENT</a:t>
            </a:r>
          </a:p>
          <a:p>
            <a:pPr algn="ctr">
              <a:defRPr lang="ko-KR" altLang="en-US"/>
            </a:pPr>
            <a:r>
              <a:rPr lang="en-US" altLang="ko-KR" sz="1500">
                <a:solidFill>
                  <a:schemeClr val="accent1">
                    <a:lumMod val="50000"/>
                  </a:schemeClr>
                </a:solidFill>
                <a:latin typeface="나눔스퀘어라운드 Bold"/>
                <a:ea typeface="나눔스퀘어라운드 Bold"/>
              </a:rPr>
              <a:t>(Android app)</a:t>
            </a:r>
            <a:endParaRPr lang="ko-KR" altLang="en-US" sz="1500">
              <a:solidFill>
                <a:schemeClr val="accent1">
                  <a:lumMod val="50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022217" y="3639795"/>
            <a:ext cx="0" cy="10233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 rot="16200000">
            <a:off x="1434940" y="3993912"/>
            <a:ext cx="885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accent1">
                    <a:lumMod val="50000"/>
                  </a:schemeClr>
                </a:solidFill>
                <a:latin typeface="나눔스퀘어라운드 Regular"/>
                <a:ea typeface="나눔스퀘어라운드 Regular"/>
              </a:rPr>
              <a:t>request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82" name="직사각형 81"/>
          <p:cNvSpPr/>
          <p:nvPr/>
        </p:nvSpPr>
        <p:spPr>
          <a:xfrm rot="5400000">
            <a:off x="1675419" y="4009679"/>
            <a:ext cx="982321" cy="26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accent1">
                    <a:lumMod val="50000"/>
                  </a:schemeClr>
                </a:solidFill>
                <a:latin typeface="나눔스퀘어라운드 Regular"/>
                <a:ea typeface="나눔스퀘어라운드 Regular"/>
              </a:rPr>
              <a:t>response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394960" y="2149771"/>
            <a:ext cx="9639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500">
                <a:solidFill>
                  <a:schemeClr val="accent1">
                    <a:lumMod val="50000"/>
                  </a:schemeClr>
                </a:solidFill>
                <a:latin typeface="나눔스퀘어라운드 Bold"/>
                <a:ea typeface="나눔스퀘어라운드 Bold"/>
              </a:rPr>
              <a:t>SERVER</a:t>
            </a:r>
            <a:endParaRPr lang="ko-KR" altLang="en-US" sz="1500">
              <a:solidFill>
                <a:schemeClr val="accent1">
                  <a:lumMod val="50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84" name="사각형: 둥근 모서리 83"/>
          <p:cNvSpPr/>
          <p:nvPr/>
        </p:nvSpPr>
        <p:spPr>
          <a:xfrm>
            <a:off x="4244602" y="2532026"/>
            <a:ext cx="1156246" cy="3022929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MAIN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sp>
        <p:nvSpPr>
          <p:cNvPr id="85" name="사각형: 둥근 모서리 84"/>
          <p:cNvSpPr/>
          <p:nvPr/>
        </p:nvSpPr>
        <p:spPr>
          <a:xfrm>
            <a:off x="6321091" y="2532027"/>
            <a:ext cx="1248871" cy="136775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Location</a:t>
            </a:r>
          </a:p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Based</a:t>
            </a:r>
          </a:p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Service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sp>
        <p:nvSpPr>
          <p:cNvPr id="86" name="사각형: 둥근 모서리 85"/>
          <p:cNvSpPr/>
          <p:nvPr/>
        </p:nvSpPr>
        <p:spPr>
          <a:xfrm>
            <a:off x="6315554" y="4187203"/>
            <a:ext cx="1248871" cy="136775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Data</a:t>
            </a:r>
          </a:p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Processing</a:t>
            </a:r>
          </a:p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Service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cxnSp>
        <p:nvCxnSpPr>
          <p:cNvPr id="87" name="직선 화살표 연결선 86"/>
          <p:cNvCxnSpPr>
            <a:stCxn id="85" idx="1"/>
          </p:cNvCxnSpPr>
          <p:nvPr/>
        </p:nvCxnSpPr>
        <p:spPr>
          <a:xfrm flipH="1">
            <a:off x="5400848" y="3215904"/>
            <a:ext cx="920243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>
            <a:off x="5400848" y="4871079"/>
            <a:ext cx="920243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5389392" y="2954844"/>
            <a:ext cx="9823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accent1">
                    <a:lumMod val="50000"/>
                  </a:schemeClr>
                </a:solidFill>
                <a:latin typeface="나눔스퀘어라운드 Regular"/>
                <a:ea typeface="나눔스퀘어라운드 Regular"/>
              </a:rPr>
              <a:t>routing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379374" y="4609159"/>
            <a:ext cx="982321" cy="265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accent1">
                    <a:lumMod val="50000"/>
                  </a:schemeClr>
                </a:solidFill>
                <a:latin typeface="나눔스퀘어라운드 Regular"/>
                <a:ea typeface="나눔스퀘어라운드 Regular"/>
              </a:rPr>
              <a:t>routing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cxnSp>
        <p:nvCxnSpPr>
          <p:cNvPr id="102" name="직선 화살표 연결선 101"/>
          <p:cNvCxnSpPr>
            <a:stCxn id="80" idx="3"/>
          </p:cNvCxnSpPr>
          <p:nvPr/>
        </p:nvCxnSpPr>
        <p:spPr>
          <a:xfrm>
            <a:off x="2588724" y="5109043"/>
            <a:ext cx="1655878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2550712" y="4835371"/>
            <a:ext cx="17756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accent1">
                    <a:lumMod val="50000"/>
                  </a:schemeClr>
                </a:solidFill>
                <a:latin typeface="나눔스퀘어라운드 Regular"/>
                <a:ea typeface="나눔스퀘어라운드 Regular"/>
              </a:rPr>
              <a:t>request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2550710" y="5078623"/>
            <a:ext cx="1775603" cy="262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accent1">
                    <a:lumMod val="50000"/>
                  </a:schemeClr>
                </a:solidFill>
                <a:latin typeface="나눔스퀘어라운드 Regular"/>
                <a:ea typeface="나눔스퀘어라운드 Regular"/>
              </a:rPr>
              <a:t>response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111" name="사각형: 둥근 모서리 110"/>
          <p:cNvSpPr/>
          <p:nvPr/>
        </p:nvSpPr>
        <p:spPr>
          <a:xfrm>
            <a:off x="9311288" y="2532027"/>
            <a:ext cx="1248871" cy="136775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Location</a:t>
            </a:r>
          </a:p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Based</a:t>
            </a:r>
          </a:p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Data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sp>
        <p:nvSpPr>
          <p:cNvPr id="112" name="사각형: 둥근 모서리 111"/>
          <p:cNvSpPr/>
          <p:nvPr/>
        </p:nvSpPr>
        <p:spPr>
          <a:xfrm>
            <a:off x="9334964" y="4187202"/>
            <a:ext cx="1248871" cy="136775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User</a:t>
            </a:r>
          </a:p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Data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9366885" y="2149771"/>
            <a:ext cx="117348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500">
                <a:solidFill>
                  <a:schemeClr val="accent1">
                    <a:lumMod val="50000"/>
                  </a:schemeClr>
                </a:solidFill>
                <a:latin typeface="나눔스퀘어라운드 Bold"/>
                <a:ea typeface="나눔스퀘어라운드 Bold"/>
              </a:rPr>
              <a:t>DATABASE</a:t>
            </a:r>
            <a:endParaRPr lang="ko-KR" altLang="en-US" sz="1500">
              <a:solidFill>
                <a:schemeClr val="accent1">
                  <a:lumMod val="50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cxnSp>
        <p:nvCxnSpPr>
          <p:cNvPr id="114" name="직선 화살표 연결선 113"/>
          <p:cNvCxnSpPr>
            <a:stCxn id="111" idx="1"/>
          </p:cNvCxnSpPr>
          <p:nvPr/>
        </p:nvCxnSpPr>
        <p:spPr>
          <a:xfrm flipH="1">
            <a:off x="7586688" y="3215904"/>
            <a:ext cx="1724600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7554564" y="2962626"/>
            <a:ext cx="1736056" cy="264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accent1">
                    <a:lumMod val="50000"/>
                  </a:schemeClr>
                </a:solidFill>
                <a:latin typeface="나눔스퀘어라운드 Regular"/>
                <a:ea typeface="나눔스퀘어라운드 Regular"/>
              </a:rPr>
              <a:t>save/road data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H="1">
            <a:off x="7598144" y="4874873"/>
            <a:ext cx="1724600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7586688" y="4613813"/>
            <a:ext cx="1736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accent1">
                    <a:lumMod val="50000"/>
                  </a:schemeClr>
                </a:solidFill>
                <a:latin typeface="나눔스퀘어라운드 Regular"/>
                <a:ea typeface="나눔스퀘어라운드 Regular"/>
              </a:rPr>
              <a:t>save/road data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119" name="사각형: 둥근 모서리 118"/>
          <p:cNvSpPr/>
          <p:nvPr/>
        </p:nvSpPr>
        <p:spPr>
          <a:xfrm>
            <a:off x="7853603" y="1808877"/>
            <a:ext cx="1102454" cy="623986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Map</a:t>
            </a:r>
          </a:p>
          <a:p>
            <a:pPr algn="ctr">
              <a:defRPr lang="ko-KR" altLang="en-US"/>
            </a:pPr>
            <a:r>
              <a:rPr lang="en-US" altLang="ko-KR" sz="1500">
                <a:latin typeface="나눔바른고딕"/>
                <a:ea typeface="나눔바른고딕"/>
              </a:rPr>
              <a:t>API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cxnSp>
        <p:nvCxnSpPr>
          <p:cNvPr id="120" name="직선 화살표 연결선 119"/>
          <p:cNvCxnSpPr/>
          <p:nvPr/>
        </p:nvCxnSpPr>
        <p:spPr>
          <a:xfrm flipV="1">
            <a:off x="7519237" y="2402085"/>
            <a:ext cx="368969" cy="215857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6973878" y="2268115"/>
            <a:ext cx="890073" cy="26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accent1">
                    <a:lumMod val="50000"/>
                  </a:schemeClr>
                </a:solidFill>
                <a:latin typeface="나눔스퀘어라운드 Regular"/>
                <a:ea typeface="나눔스퀘어라운드 Regular"/>
              </a:rPr>
              <a:t>request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564425" y="2448015"/>
            <a:ext cx="994144" cy="264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accent1">
                    <a:lumMod val="50000"/>
                  </a:schemeClr>
                </a:solidFill>
                <a:latin typeface="나눔스퀘어라운드 Regular"/>
                <a:ea typeface="나눔스퀘어라운드 Regular"/>
              </a:rPr>
              <a:t>response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나눔스퀘어라운드 Regular"/>
              <a:ea typeface="나눔스퀘어라운드 Regular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8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8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9479" y="543846"/>
            <a:ext cx="6999646" cy="616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500" b="1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Implementation</a:t>
            </a:r>
            <a:r>
              <a:rPr lang="en-US" altLang="ko-KR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-</a:t>
            </a:r>
            <a:r>
              <a:rPr lang="ko-KR" altLang="en-US" sz="330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 </a:t>
            </a:r>
            <a:r>
              <a:rPr lang="en-US" altLang="ko-KR" sz="2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join membership</a:t>
            </a:r>
          </a:p>
        </p:txBody>
      </p:sp>
      <p:pic>
        <p:nvPicPr>
          <p:cNvPr id="9" name="0. 회원가입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845563" y="1449477"/>
            <a:ext cx="2500873" cy="4823114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9797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7171"/>
          </a:solidFill>
          <a:prstDash val="solid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9797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7171"/>
          </a:solidFill>
          <a:prstDash val="solid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329</Words>
  <Application>Microsoft Office PowerPoint</Application>
  <PresentationFormat>와이드스크린</PresentationFormat>
  <Paragraphs>144</Paragraphs>
  <Slides>17</Slides>
  <Notes>4</Notes>
  <HiddenSlides>0</HiddenSlides>
  <MMClips>7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나눔스퀘어라운드 Regular</vt:lpstr>
      <vt:lpstr>나눔고딕</vt:lpstr>
      <vt:lpstr>SeoulNamsan CL</vt:lpstr>
      <vt:lpstr>나눔바른고딕</vt:lpstr>
      <vt:lpstr>맑은 고딕</vt:lpstr>
      <vt:lpstr>Arial</vt:lpstr>
      <vt:lpstr>나눔스퀘어라운드 Bold</vt:lpstr>
      <vt:lpstr>HY견고딕</vt:lpstr>
      <vt:lpstr>나눔고딕 ExtraBold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 구</dc:creator>
  <cp:lastModifiedBy>민정 구</cp:lastModifiedBy>
  <cp:revision>331</cp:revision>
  <dcterms:created xsi:type="dcterms:W3CDTF">2018-10-12T20:46:07Z</dcterms:created>
  <dcterms:modified xsi:type="dcterms:W3CDTF">2019-07-23T06:03:38Z</dcterms:modified>
</cp:coreProperties>
</file>